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7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7BE61A-C645-8F11-6D55-3606C4E1E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66CEDA6-9E56-3A15-023E-0598C76229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C27E5D-9E9E-9F5B-360B-D831800B1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2FD013-6048-F4B9-D94F-60D73C720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D2BD59-29AC-EBB0-BA2E-BBC088F6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834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61D10A-28FE-6EA1-1F7C-9267A1E88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05C3C1-615E-EDC8-3171-7BA62AFF3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9B92E5-91C8-E63F-4DDA-2110FE9B5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D9EF03-9A73-F732-C809-A86C7AD08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2CC9D0-8FFB-BA39-E39C-DC391E0F9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7168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039567-FB2E-2830-E33A-1654B3CFF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6169848-EF6C-A540-E86E-A60C5175C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8DDE99-EA3C-5440-EB64-DC5C345FA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B1B760-4936-0D4E-E7DF-A024BE186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483DF6-3E4A-BDBA-F280-1FC53DC3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605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50C30B-3738-B91D-396E-AF7029984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06E625-E4A5-D91B-CD59-2F39D7138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91DA84C-09B4-6E4F-BDD4-A016384F1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90AD719-2347-F132-BDA0-A07E4B31B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28BD86E-3BBF-8628-79C4-86009E23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C2D5B9-199D-0D59-DD55-4F053AE14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406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1897A2-8122-FA2D-9146-54AA4202C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AA99B5C-37C2-2F60-3E68-AC940BE16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A8C0554-D5B2-77D0-522A-F67963351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3E6AA5F-ECD2-2CB6-F09B-7F7B0FE7B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081E831-DDAE-585A-F742-CB53F42DD6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908217D-4301-CC2F-BC38-27FFABBE8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E4A635F-4763-2FCF-3DC7-1E81EDCAF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1D0FD6C-A17C-7ADA-F817-280EEDDCB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219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E20CCA-BDB1-1187-716C-BAF7912EA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DDDD6F8-D53F-5D3F-7236-4E605CB06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09828C4-786E-AA27-88D1-C9F44C60D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1AAC000-CDDF-C448-63E1-E60EE57CB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63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8548ADD-AC3E-DC8D-DB4E-48FACC6B7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2A06C3F-43D8-3715-9C90-41074053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3A9011-6F2F-DB4B-6FB7-3070D378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2271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94F9E4-4756-D6FF-9FE9-7759A6A39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20AFF43-2CEF-3F95-825A-E09492F41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F04BE39-1E58-BBB7-14F0-AF901C643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0BF2139-9279-3CA1-2E4F-957CA8AE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7B811E-3CA5-D399-7D47-E236B4F1B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7D65FE-C34C-D6B5-4ABE-A95FDDF77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678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E77512-DB4D-667B-B059-2BFF8F82C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B55E7A4-BFE5-3AC4-EF4F-941A1A6F0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65ED93F-BD71-F4F4-71C6-C872BD36C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66C978-5F81-44BC-D616-6B75ED21B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CEFE70-44F7-D7C4-4585-C6AD59E4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6B73A72-E8AB-5079-AF78-6CACB2FF5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0845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5EE857-7751-39CE-DDEA-28857B0F2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D1E5A6D-E99E-7467-D8D5-5C57A8F62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1B5CF6-55CB-3984-1825-A2D2624B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509512-7F26-9E37-B6B4-0F6987F2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3C5494-F1C8-0038-C573-01C1353F4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938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1FB2874-F690-173D-1953-80ADB2313B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8E96E42-A61A-BA57-083F-4D2FDD18A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C5D925-08A6-B589-B9F3-78DCF388D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708A39-9A5F-57A1-B320-18EEA611C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C441A9-CC14-65C8-D833-FE4578158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0255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DA282EA-76DF-FEA4-9509-D4EC82520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847596-AFC6-B478-FB1D-7AA0F3AE8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E3FABF-5BCE-F755-66D3-23ADC93005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8C73C-9609-4BC2-88A8-454F48C95B8A}" type="datetimeFigureOut">
              <a:rPr lang="it-IT" smtClean="0"/>
              <a:t>27/05/2026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E77F40-5EF3-FADC-34CA-6F457D7658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3B879E-7A4C-152E-3A06-3B4EE34B9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BE1D7-FB58-4EED-A299-5B005F659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81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949FCA84-036D-28AE-3126-65427CA4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800" b="1" dirty="0"/>
              <a:t>L’Istituto </a:t>
            </a:r>
            <a:r>
              <a:rPr lang="it-IT" sz="2800" b="1" dirty="0" err="1"/>
              <a:t>G.Torno</a:t>
            </a:r>
            <a:r>
              <a:rPr lang="it-IT" sz="2800" b="1" dirty="0"/>
              <a:t> e Il </a:t>
            </a:r>
            <a:r>
              <a:rPr lang="it-IT" sz="2800" b="1" dirty="0" err="1"/>
              <a:t>Megina</a:t>
            </a:r>
            <a:r>
              <a:rPr lang="it-IT" sz="2800" b="1" dirty="0"/>
              <a:t> </a:t>
            </a:r>
            <a:r>
              <a:rPr lang="de-DE" sz="3200" b="1" noProof="0" dirty="0"/>
              <a:t>Gymnasium</a:t>
            </a:r>
            <a:endParaRPr lang="it-IT" sz="3200" b="1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19F67A9-BA23-BFD2-2D52-4B736A749D5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2057400"/>
            <a:ext cx="3932238" cy="38115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400" dirty="0"/>
          </a:p>
          <a:p>
            <a:endParaRPr lang="it-IT" sz="2400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4CBFC545-2834-B9BA-3E61-0AA6C8251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919" y="1690688"/>
            <a:ext cx="6589337" cy="484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533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5F87CBD-D534-C80E-E0C0-231B64943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973" y="457200"/>
            <a:ext cx="3867052" cy="787138"/>
          </a:xfrm>
        </p:spPr>
        <p:txBody>
          <a:bodyPr/>
          <a:lstStyle/>
          <a:p>
            <a:r>
              <a:rPr lang="it-IT" b="1" dirty="0" err="1"/>
              <a:t>Megina</a:t>
            </a:r>
            <a:r>
              <a:rPr lang="it-IT" b="1" dirty="0"/>
              <a:t> </a:t>
            </a:r>
            <a:r>
              <a:rPr lang="de-DE" b="1" noProof="0" dirty="0"/>
              <a:t>Gymnasium</a:t>
            </a:r>
            <a:endParaRPr lang="it-IT" b="1" dirty="0"/>
          </a:p>
        </p:txBody>
      </p:sp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id="{BD7DB247-C5AF-4BDF-DAF0-7F4403F1604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5769204" y="992187"/>
            <a:ext cx="5944403" cy="4873625"/>
          </a:xfrm>
          <a:prstGeom prst="rect">
            <a:avLst/>
          </a:prstGeom>
        </p:spPr>
      </p:pic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24A2750-83D1-F1B5-EB3E-ED6FB51CB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5864" y="1244338"/>
            <a:ext cx="4732256" cy="5156462"/>
          </a:xfrm>
        </p:spPr>
        <p:txBody>
          <a:bodyPr>
            <a:normAutofit/>
          </a:bodyPr>
          <a:lstStyle/>
          <a:p>
            <a:r>
              <a:rPr lang="it-IT" sz="2000" dirty="0"/>
              <a:t>Liceo ad orientamento linguistico: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Durata 9 anni (classi 5-13)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Inglese obbligatorio da </a:t>
            </a:r>
            <a:r>
              <a:rPr lang="it-IT" sz="2000" b="1" dirty="0"/>
              <a:t>classe 5 </a:t>
            </a:r>
            <a:r>
              <a:rPr lang="it-IT" sz="2000" dirty="0"/>
              <a:t>con 5 ore settimanali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Seconda lingua obbligatoria (Francese e/o Latino) a partire da </a:t>
            </a:r>
            <a:r>
              <a:rPr lang="it-IT" sz="2000" b="1" dirty="0"/>
              <a:t>classe 6, </a:t>
            </a:r>
            <a:r>
              <a:rPr lang="it-IT" sz="2000" dirty="0"/>
              <a:t>classe 6-7 con 4 ore settimanali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Terza lingua opzionale da </a:t>
            </a:r>
            <a:r>
              <a:rPr lang="it-IT" sz="2000" b="1" dirty="0"/>
              <a:t>classe 9</a:t>
            </a:r>
            <a:r>
              <a:rPr lang="it-IT" sz="2000" dirty="0"/>
              <a:t> (scelta tra francese o latino) con 3 ore settimanali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000" b="1" i="1" dirty="0" err="1"/>
              <a:t>Bilingualer</a:t>
            </a:r>
            <a:r>
              <a:rPr lang="it-IT" sz="2000" b="1" i="1" dirty="0"/>
              <a:t> Zug</a:t>
            </a:r>
            <a:r>
              <a:rPr lang="it-IT" sz="2000" b="1" dirty="0"/>
              <a:t> (indirizzo bilingue)</a:t>
            </a:r>
            <a:endParaRPr lang="it-IT" sz="2000" dirty="0"/>
          </a:p>
          <a:p>
            <a:pPr lvl="1"/>
            <a:r>
              <a:rPr lang="it-IT" sz="2000" dirty="0"/>
              <a:t>A partire da </a:t>
            </a:r>
            <a:r>
              <a:rPr lang="it-IT" sz="2000" b="1" dirty="0"/>
              <a:t>classe 7</a:t>
            </a:r>
            <a:r>
              <a:rPr lang="it-IT" sz="2000" dirty="0"/>
              <a:t> alcune materie come biologia, geografia o storia vengono insegnate in </a:t>
            </a:r>
            <a:r>
              <a:rPr lang="it-IT" sz="2000" b="1" dirty="0"/>
              <a:t>inglese</a:t>
            </a:r>
            <a:r>
              <a:rPr lang="it-IT" sz="20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58589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67C1A156-6527-B477-FAEC-650CC0099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noProof="0" dirty="0" err="1"/>
              <a:t>Megina</a:t>
            </a:r>
            <a:r>
              <a:rPr lang="de-DE" b="1" noProof="0" dirty="0"/>
              <a:t> Gymnasium = Europaschule</a:t>
            </a:r>
            <a:br>
              <a:rPr lang="it-IT" b="1" dirty="0"/>
            </a:br>
            <a:endParaRPr lang="it-IT" b="1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5595D991-22C9-CFB7-83EE-678A002DF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2" indent="0">
              <a:buNone/>
            </a:pPr>
            <a:endParaRPr lang="it-IT" sz="1600" dirty="0"/>
          </a:p>
          <a:p>
            <a:endParaRPr lang="it-IT" sz="2000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BC488393-22E0-F4DC-873E-3F360D10F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38227"/>
            <a:ext cx="3932237" cy="4030761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2000" dirty="0"/>
              <a:t>Organizza scambi con scuole di altri paesi (Regno Unito, Francia e Repubblica Ceca)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2000" dirty="0"/>
              <a:t>Partecipa al</a:t>
            </a:r>
            <a:r>
              <a:rPr lang="it-IT" sz="2000" i="1" dirty="0"/>
              <a:t> </a:t>
            </a:r>
            <a:r>
              <a:rPr lang="de-DE" sz="2000" b="1" i="1" noProof="0" dirty="0" err="1"/>
              <a:t>trinationales</a:t>
            </a:r>
            <a:r>
              <a:rPr lang="de-DE" sz="2000" b="1" i="1" noProof="0" dirty="0"/>
              <a:t> Seminar</a:t>
            </a:r>
            <a:r>
              <a:rPr lang="it-IT" sz="2000" b="1" dirty="0"/>
              <a:t>, </a:t>
            </a:r>
            <a:r>
              <a:rPr lang="it-IT" sz="2000" dirty="0"/>
              <a:t>un seminario internazionale nel quale studenti di </a:t>
            </a:r>
            <a:r>
              <a:rPr lang="it-IT" sz="2000" b="1" dirty="0"/>
              <a:t>tre diversi paesi</a:t>
            </a:r>
            <a:r>
              <a:rPr lang="it-IT" sz="2000" dirty="0"/>
              <a:t>, Germania, Paesi Bassi e Repubblica Ceca, collaborano a progetti inerenti tematiche politiche e sociali.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sz="2000" dirty="0"/>
              <a:t>Partecipa ai progetti Erasmus+</a:t>
            </a:r>
          </a:p>
          <a:p>
            <a:endParaRPr lang="it-IT" dirty="0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CE31C9B6-7DB9-BFD3-BA67-B75CC23FB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239" y="1323663"/>
            <a:ext cx="5736098" cy="396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545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153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L’Istituto G.Torno e Il Megina Gymnasium</vt:lpstr>
      <vt:lpstr>Megina Gymnasium</vt:lpstr>
      <vt:lpstr>Megina Gymnasium = Europaschule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CAPPELLINI</dc:creator>
  <cp:lastModifiedBy>PAOLA CAPPELLINI</cp:lastModifiedBy>
  <cp:revision>39</cp:revision>
  <dcterms:created xsi:type="dcterms:W3CDTF">2026-05-26T15:22:21Z</dcterms:created>
  <dcterms:modified xsi:type="dcterms:W3CDTF">2026-05-27T06:50:05Z</dcterms:modified>
</cp:coreProperties>
</file>